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0" r:id="rId2"/>
  </p:sldMasterIdLst>
  <p:notesMasterIdLst>
    <p:notesMasterId r:id="rId37"/>
  </p:notesMasterIdLst>
  <p:handoutMasterIdLst>
    <p:handoutMasterId r:id="rId38"/>
  </p:handoutMasterIdLst>
  <p:sldIdLst>
    <p:sldId id="338" r:id="rId3"/>
    <p:sldId id="758" r:id="rId4"/>
    <p:sldId id="326" r:id="rId5"/>
    <p:sldId id="634" r:id="rId6"/>
    <p:sldId id="635" r:id="rId7"/>
    <p:sldId id="356" r:id="rId8"/>
    <p:sldId id="357" r:id="rId9"/>
    <p:sldId id="360" r:id="rId10"/>
    <p:sldId id="361" r:id="rId11"/>
    <p:sldId id="362" r:id="rId12"/>
    <p:sldId id="369" r:id="rId13"/>
    <p:sldId id="363" r:id="rId14"/>
    <p:sldId id="366" r:id="rId15"/>
    <p:sldId id="365" r:id="rId16"/>
    <p:sldId id="364" r:id="rId17"/>
    <p:sldId id="350" r:id="rId18"/>
    <p:sldId id="334" r:id="rId19"/>
    <p:sldId id="636" r:id="rId20"/>
    <p:sldId id="623" r:id="rId21"/>
    <p:sldId id="625" r:id="rId22"/>
    <p:sldId id="368" r:id="rId23"/>
    <p:sldId id="759" r:id="rId24"/>
    <p:sldId id="760" r:id="rId25"/>
    <p:sldId id="761" r:id="rId26"/>
    <p:sldId id="762" r:id="rId27"/>
    <p:sldId id="337" r:id="rId28"/>
    <p:sldId id="371" r:id="rId29"/>
    <p:sldId id="373" r:id="rId30"/>
    <p:sldId id="372" r:id="rId31"/>
    <p:sldId id="340" r:id="rId32"/>
    <p:sldId id="763" r:id="rId33"/>
    <p:sldId id="280" r:id="rId34"/>
    <p:sldId id="336" r:id="rId35"/>
    <p:sldId id="335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Sonya Waitman" initials="SW" lastIdx="3" clrIdx="2">
    <p:extLst>
      <p:ext uri="{19B8F6BF-5375-455C-9EA6-DF929625EA0E}">
        <p15:presenceInfo xmlns:p15="http://schemas.microsoft.com/office/powerpoint/2012/main" userId="S::sonya.waitman@pass.org::dc5eebf3-e87c-4e26-a6f6-b6a5d9b265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33C"/>
    <a:srgbClr val="C33942"/>
    <a:srgbClr val="011A2C"/>
    <a:srgbClr val="9D243F"/>
    <a:srgbClr val="777777"/>
    <a:srgbClr val="5D6568"/>
    <a:srgbClr val="289E52"/>
    <a:srgbClr val="8BD9DD"/>
    <a:srgbClr val="54C6CC"/>
    <a:srgbClr val="087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2D19AF-B085-42ED-9944-6BAEE3F54C52}" v="2" dt="2020-05-30T05:32:27.1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7" autoAdjust="0"/>
    <p:restoredTop sz="97586" autoAdjust="0"/>
  </p:normalViewPr>
  <p:slideViewPr>
    <p:cSldViewPr snapToGrid="0">
      <p:cViewPr varScale="1">
        <p:scale>
          <a:sx n="154" d="100"/>
          <a:sy n="154" d="100"/>
        </p:scale>
        <p:origin x="14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D42D19AF-B085-42ED-9944-6BAEE3F54C52}"/>
    <pc:docChg chg="custSel addSld modSld sldOrd">
      <pc:chgData name="Rob Sewell" userId="c802df42025d5e1f" providerId="LiveId" clId="{D42D19AF-B085-42ED-9944-6BAEE3F54C52}" dt="2020-05-30T05:32:43.771" v="191" actId="1076"/>
      <pc:docMkLst>
        <pc:docMk/>
      </pc:docMkLst>
      <pc:sldChg chg="ord">
        <pc:chgData name="Rob Sewell" userId="c802df42025d5e1f" providerId="LiveId" clId="{D42D19AF-B085-42ED-9944-6BAEE3F54C52}" dt="2020-05-30T05:30:31.933" v="1"/>
        <pc:sldMkLst>
          <pc:docMk/>
          <pc:sldMk cId="3616875156" sldId="334"/>
        </pc:sldMkLst>
      </pc:sldChg>
      <pc:sldChg chg="ord">
        <pc:chgData name="Rob Sewell" userId="c802df42025d5e1f" providerId="LiveId" clId="{D42D19AF-B085-42ED-9944-6BAEE3F54C52}" dt="2020-05-30T05:30:46.383" v="5"/>
        <pc:sldMkLst>
          <pc:docMk/>
          <pc:sldMk cId="3723628325" sldId="337"/>
        </pc:sldMkLst>
      </pc:sldChg>
      <pc:sldChg chg="addSp modSp new mod">
        <pc:chgData name="Rob Sewell" userId="c802df42025d5e1f" providerId="LiveId" clId="{D42D19AF-B085-42ED-9944-6BAEE3F54C52}" dt="2020-05-30T05:32:43.771" v="191" actId="1076"/>
        <pc:sldMkLst>
          <pc:docMk/>
          <pc:sldMk cId="3526659991" sldId="763"/>
        </pc:sldMkLst>
        <pc:spChg chg="mod">
          <ac:chgData name="Rob Sewell" userId="c802df42025d5e1f" providerId="LiveId" clId="{D42D19AF-B085-42ED-9944-6BAEE3F54C52}" dt="2020-05-30T05:31:26.695" v="32" actId="1076"/>
          <ac:spMkLst>
            <pc:docMk/>
            <pc:sldMk cId="3526659991" sldId="763"/>
            <ac:spMk id="2" creationId="{C7F296D0-4577-428F-981D-9B147F98EF84}"/>
          </ac:spMkLst>
        </pc:spChg>
        <pc:spChg chg="add mod">
          <ac:chgData name="Rob Sewell" userId="c802df42025d5e1f" providerId="LiveId" clId="{D42D19AF-B085-42ED-9944-6BAEE3F54C52}" dt="2020-05-30T05:32:43.771" v="191" actId="1076"/>
          <ac:spMkLst>
            <pc:docMk/>
            <pc:sldMk cId="3526659991" sldId="763"/>
            <ac:spMk id="3" creationId="{9E8F2AD5-AE2C-4B6A-A5F7-DF46401BBAA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  <c:holeSize val="6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5/30/2020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100572"/>
            <a:ext cx="8463385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1541427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2098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01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795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41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5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1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3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58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162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004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396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80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277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7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5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7" y="4856264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612">
              <a:defRPr sz="1200"/>
            </a:lvl6pPr>
            <a:lvl7pPr marL="1467612">
              <a:defRPr sz="1200" baseline="0"/>
            </a:lvl7pPr>
            <a:lvl8pPr marL="1467612">
              <a:defRPr sz="1200" baseline="0"/>
            </a:lvl8pPr>
            <a:lvl9pPr marL="1467612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7612">
              <a:defRPr sz="1200"/>
            </a:lvl5pPr>
            <a:lvl6pPr marL="1467612">
              <a:defRPr sz="1200"/>
            </a:lvl6pPr>
            <a:lvl7pPr marL="1467612">
              <a:defRPr sz="1200"/>
            </a:lvl7pPr>
            <a:lvl8pPr marL="1467612">
              <a:defRPr sz="1200"/>
            </a:lvl8pPr>
            <a:lvl9pPr marL="1467612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5/30/2020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66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100572"/>
            <a:ext cx="5588128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1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2677885" y="0"/>
            <a:ext cx="6466113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272000" y="504551"/>
            <a:ext cx="5143500" cy="413439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02" y="0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0" y="-50071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0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244010" y="0"/>
            <a:ext cx="78999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04827" y="204827"/>
            <a:ext cx="5143500" cy="4733842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2" r:id="rId2"/>
    <p:sldLayoutId id="2147483713" r:id="rId3"/>
    <p:sldLayoutId id="2147483654" r:id="rId4"/>
    <p:sldLayoutId id="2147483696" r:id="rId5"/>
    <p:sldLayoutId id="2147483715" r:id="rId6"/>
    <p:sldLayoutId id="2147483710" r:id="rId7"/>
    <p:sldLayoutId id="2147483685" r:id="rId8"/>
    <p:sldLayoutId id="2147483692" r:id="rId9"/>
    <p:sldLayoutId id="2147483697" r:id="rId10"/>
    <p:sldLayoutId id="2147483678" r:id="rId11"/>
    <p:sldLayoutId id="2147483709" r:id="rId12"/>
    <p:sldLayoutId id="2147483691" r:id="rId13"/>
    <p:sldLayoutId id="2147483714" r:id="rId14"/>
    <p:sldLayoutId id="2147483690" r:id="rId15"/>
    <p:sldLayoutId id="2147483688" r:id="rId16"/>
    <p:sldLayoutId id="2147483716" r:id="rId17"/>
    <p:sldLayoutId id="2147483717" r:id="rId18"/>
    <p:sldLayoutId id="2147483718" r:id="rId19"/>
    <p:sldLayoutId id="2147483719" r:id="rId20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68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5.emf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PowerShell.love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6C69-5E6E-4682-82BE-0DD0B6CF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b">
            <a:normAutofit/>
          </a:bodyPr>
          <a:lstStyle/>
          <a:p>
            <a:r>
              <a:rPr lang="en-US" sz="3750" b="1">
                <a:solidFill>
                  <a:srgbClr val="FFFFFF"/>
                </a:solidFill>
              </a:rPr>
              <a:t>Notebooks in Azure Data Studio for the DBA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3CDD-95F5-4015-9E63-A86F0E4A089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65150" y="4891088"/>
            <a:ext cx="8578850" cy="261937"/>
          </a:xfrm>
        </p:spPr>
        <p:txBody>
          <a:bodyPr vert="horz" lIns="68580" tIns="34290" rIns="68580" bIns="34290" rtlCol="0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898989"/>
                </a:solidFill>
              </a:rPr>
              <a:t>@SQLDBAWithBeard		SqlDbaWithABeard.com		Rob Sewell		beard.media/book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FD56979A-E1ED-4A80-831F-88235FD4F8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510528" y="2370539"/>
            <a:ext cx="1464070" cy="8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3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7524" y="0"/>
            <a:ext cx="9641525" cy="51463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7889826" y="207853"/>
            <a:ext cx="998544" cy="963202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4211" y="0"/>
            <a:ext cx="9658211" cy="5143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7889826" y="207853"/>
            <a:ext cx="998544" cy="963202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878" y="303476"/>
            <a:ext cx="6423299" cy="41020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2765323" y="753511"/>
            <a:ext cx="4206319" cy="3202007"/>
          </a:xfrm>
          <a:prstGeom prst="straightConnector1">
            <a:avLst/>
          </a:prstGeom>
          <a:ln w="72707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E4C2F4B-80AE-4B7F-BE60-60E8FD980D51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128" y="437347"/>
            <a:ext cx="4294585" cy="415896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7BAEB5-EB16-4704-A3E7-022BBDE56EE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815" y="676274"/>
            <a:ext cx="4964596" cy="372344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D209132-10CB-447A-BCEB-FAC3C385A6A7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797" y="1412967"/>
            <a:ext cx="3268427" cy="2016034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ALL </a:t>
            </a:r>
          </a:p>
          <a:p>
            <a:pPr algn="ctr"/>
            <a:r>
              <a:rPr lang="en-GB" sz="7200" dirty="0"/>
              <a:t>GONE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76DA511-66D8-47A6-957A-BD915E783954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46" y="1126257"/>
            <a:ext cx="4035688" cy="3102412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4572000" y="1375632"/>
            <a:ext cx="3536802" cy="1562552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103">
              <a:buNone/>
            </a:pPr>
            <a:r>
              <a:rPr lang="en-US" sz="3300" dirty="0">
                <a:solidFill>
                  <a:srgbClr val="000000"/>
                </a:solidFill>
                <a:latin typeface="Segoe UI"/>
              </a:rPr>
              <a:t>Cross Platform </a:t>
            </a:r>
            <a:br>
              <a:rPr lang="en-US" sz="3300" dirty="0">
                <a:solidFill>
                  <a:srgbClr val="000000"/>
                </a:solidFill>
                <a:latin typeface="Segoe UI"/>
              </a:rPr>
            </a:br>
            <a:r>
              <a:rPr lang="en-US" sz="3300" dirty="0">
                <a:solidFill>
                  <a:srgbClr val="000000"/>
                </a:solidFill>
                <a:latin typeface="Segoe UI"/>
              </a:rPr>
              <a:t>desktop environment </a:t>
            </a:r>
            <a:br>
              <a:rPr lang="en-US" sz="3300" dirty="0">
                <a:solidFill>
                  <a:srgbClr val="000000"/>
                </a:solidFill>
                <a:latin typeface="Segoe UI"/>
              </a:rPr>
            </a:br>
            <a:r>
              <a:rPr lang="en-US" sz="3300" dirty="0">
                <a:solidFill>
                  <a:srgbClr val="000000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1535300" y="412736"/>
            <a:ext cx="6073401" cy="50209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1958AD9-835E-4765-BB88-347D41C4BEF9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3683000" y="0"/>
            <a:ext cx="5461000" cy="51434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271" y="1561012"/>
            <a:ext cx="3327277" cy="2995678"/>
          </a:xfrm>
        </p:spPr>
        <p:txBody>
          <a:bodyPr/>
          <a:lstStyle/>
          <a:p>
            <a:r>
              <a:rPr lang="en-US" sz="4400" dirty="0"/>
              <a:t>Thank you to our Event  Sponsors</a:t>
            </a:r>
          </a:p>
        </p:txBody>
      </p:sp>
      <p:pic>
        <p:nvPicPr>
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<a:extLst>
              <a:ext uri="{FF2B5EF4-FFF2-40B4-BE49-F238E27FC236}">
                <a16:creationId xmlns:a16="http://schemas.microsoft.com/office/drawing/2014/main" id="{1791629B-37C7-4B07-ABBE-6FD96008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600" y="372571"/>
            <a:ext cx="3470553" cy="5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D31613-1C2D-4286-B2C9-72039F411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49" y="4243857"/>
            <a:ext cx="1809877" cy="287661"/>
          </a:xfrm>
          <a:prstGeom prst="rect">
            <a:avLst/>
          </a:prstGeom>
        </p:spPr>
      </p:pic>
      <p:pic>
        <p:nvPicPr>
          <p:cNvPr id="5" name="Picture 4" descr="A picture containing plate, drawing, clock, cup&#10;&#10;Description automatically generated">
            <a:extLst>
              <a:ext uri="{FF2B5EF4-FFF2-40B4-BE49-F238E27FC236}">
                <a16:creationId xmlns:a16="http://schemas.microsoft.com/office/drawing/2014/main" id="{0DA9E6AA-343C-4E0D-B64A-AD7F7872BF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43" y="433511"/>
            <a:ext cx="1034627" cy="6187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C02A8B-8E97-4B71-92C4-5319E29075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810" y="1650277"/>
            <a:ext cx="1792902" cy="618796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184C96-182E-45C5-BCE4-C694F1242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76" y="2874217"/>
            <a:ext cx="2145407" cy="88264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1924552-2DFA-4022-9E09-7CDE6C57B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61" y="2874428"/>
            <a:ext cx="2000000" cy="742857"/>
          </a:xfrm>
          <a:prstGeom prst="rect">
            <a:avLst/>
          </a:prstGeom>
        </p:spPr>
      </p:pic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F9F82BE-B66E-482B-B53C-2F9FCA8138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16" y="1305163"/>
            <a:ext cx="1378928" cy="13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4333" y="1658988"/>
            <a:ext cx="6315335" cy="182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1730165" y="674767"/>
            <a:ext cx="5683672" cy="660548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90A3F08-662A-49C5-8CC9-FFFB9B7D7A05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32444" y="1229334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120" y="965368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067242" y="382825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C5D8B67-FDEF-4F0F-A94C-18F9AF858262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B52FD9A1-18B6-40BC-8BAD-D8D670C3E0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4613" y="-123458"/>
            <a:ext cx="4769387" cy="4769387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D306C-ED42-427F-AD08-EB0F57AC8EC5}"/>
              </a:ext>
            </a:extLst>
          </p:cNvPr>
          <p:cNvSpPr txBox="1"/>
          <p:nvPr/>
        </p:nvSpPr>
        <p:spPr>
          <a:xfrm>
            <a:off x="373062" y="1731136"/>
            <a:ext cx="31165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bg2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8A6CD-C909-4CA1-A9A0-B1B9C3FC3B36}"/>
              </a:ext>
            </a:extLst>
          </p:cNvPr>
          <p:cNvSpPr txBox="1"/>
          <p:nvPr/>
        </p:nvSpPr>
        <p:spPr>
          <a:xfrm>
            <a:off x="388393" y="3291326"/>
            <a:ext cx="2886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1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Consultant</a:t>
            </a:r>
            <a:endParaRPr lang="en-US" sz="2700" b="1" dirty="0">
              <a:solidFill>
                <a:schemeClr val="bg2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0FDFB-5380-46A2-AADB-DB9E48DEC374}"/>
              </a:ext>
            </a:extLst>
          </p:cNvPr>
          <p:cNvSpPr/>
          <p:nvPr/>
        </p:nvSpPr>
        <p:spPr>
          <a:xfrm>
            <a:off x="388392" y="4351743"/>
            <a:ext cx="326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25"/>
              </a:spcAft>
            </a:pPr>
            <a:r>
              <a:rPr lang="en-US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dirty="0" err="1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SqlDbaWithBeard</a:t>
            </a:r>
            <a:r>
              <a:rPr lang="en-US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594EC-E229-4908-8F3F-C470BFCCD820}"/>
              </a:ext>
            </a:extLst>
          </p:cNvPr>
          <p:cNvSpPr txBox="1"/>
          <p:nvPr/>
        </p:nvSpPr>
        <p:spPr>
          <a:xfrm>
            <a:off x="388392" y="3776074"/>
            <a:ext cx="2303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bg2"/>
                </a:solidFill>
                <a:latin typeface="Roboto" charset="0"/>
                <a:cs typeface="Arial"/>
              </a:rPr>
              <a:t>MVP and Beard </a:t>
            </a:r>
            <a:r>
              <a:rPr lang="en-GB" sz="1500" dirty="0" err="1">
                <a:solidFill>
                  <a:schemeClr val="bg2"/>
                </a:solidFill>
                <a:latin typeface="Roboto" charset="0"/>
                <a:cs typeface="Arial"/>
              </a:rPr>
              <a:t>Twizzler</a:t>
            </a:r>
            <a:endParaRPr lang="en-GB" sz="1500" dirty="0">
              <a:solidFill>
                <a:schemeClr val="bg2"/>
              </a:solidFill>
              <a:latin typeface="Roboto" charset="0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4D4FF5-CB98-48FE-A604-233A85207F96}"/>
              </a:ext>
            </a:extLst>
          </p:cNvPr>
          <p:cNvSpPr/>
          <p:nvPr/>
        </p:nvSpPr>
        <p:spPr>
          <a:xfrm>
            <a:off x="373060" y="4784299"/>
            <a:ext cx="39063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</a:rPr>
              <a:t>beard.media</a:t>
            </a:r>
            <a:r>
              <a:rPr lang="en-US" sz="1400" dirty="0">
                <a:solidFill>
                  <a:schemeClr val="bg2"/>
                </a:solidFill>
              </a:rPr>
              <a:t>/book – 40 % code </a:t>
            </a:r>
            <a:r>
              <a:rPr lang="en-GB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twitsewe40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9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57" y="1168821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362" y="1168820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067242" y="382825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12B0E48-4D36-47E9-BDAA-EEE6FB69ABCF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</a:rPr>
              <a:t>@</a:t>
            </a:r>
            <a:r>
              <a:rPr lang="en-US" sz="1350" dirty="0" err="1">
                <a:solidFill>
                  <a:srgbClr val="FFFFFF"/>
                </a:solidFill>
              </a:rPr>
              <a:t>SQLDBAWithBeard</a:t>
            </a:r>
            <a:r>
              <a:rPr lang="en-US" sz="1350" dirty="0">
                <a:solidFill>
                  <a:srgbClr val="FFFFFF"/>
                </a:solidFill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</a:rPr>
              <a:t>beard.media</a:t>
            </a:r>
            <a:r>
              <a:rPr lang="en-US" sz="1350" dirty="0">
                <a:solidFill>
                  <a:srgbClr val="FFFFFF"/>
                </a:solidFill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882" y="2034186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92103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720717" y="1511246"/>
            <a:ext cx="7702550" cy="22967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685800"/>
            <a:r>
              <a:rPr lang="en-GB" sz="2700" dirty="0">
                <a:solidFill>
                  <a:prstClr val="black"/>
                </a:solidFill>
                <a:latin typeface="Calibri" panose="020F0502020204030204"/>
              </a:rPr>
              <a:t>First, the name comes from the planet Jupiter. </a:t>
            </a:r>
            <a:br>
              <a:rPr lang="en-GB" sz="2700" dirty="0">
                <a:solidFill>
                  <a:prstClr val="black"/>
                </a:solidFill>
                <a:latin typeface="Calibri" panose="020F0502020204030204"/>
              </a:rPr>
            </a:br>
            <a:br>
              <a:rPr lang="en-GB" sz="27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700" dirty="0">
                <a:solidFill>
                  <a:prstClr val="black"/>
                </a:solidFill>
                <a:latin typeface="Calibri" panose="020F0502020204030204"/>
              </a:rPr>
              <a:t>We wanted to pick a name that evoked the traditions and ideas of science.</a:t>
            </a:r>
          </a:p>
          <a:p>
            <a:pPr defTabSz="685800"/>
            <a:endParaRPr lang="en-GB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709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896256" y="1295533"/>
            <a:ext cx="5351471" cy="34047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Second, the core programming languages supported by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are </a:t>
            </a:r>
          </a:p>
          <a:p>
            <a:pPr algn="ctr"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Julia, Python and R. </a:t>
            </a:r>
          </a:p>
          <a:p>
            <a:pPr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While the name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is not a direct acronym for these languages, it nods its head in those directions.</a:t>
            </a:r>
          </a:p>
          <a:p>
            <a:pPr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In particular, the "y" in the middle of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was chosen to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honor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our Python heritage. </a:t>
            </a:r>
          </a:p>
          <a:p>
            <a:pPr defTabSz="685800"/>
            <a:endParaRPr lang="en-GB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078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782232" y="1327108"/>
            <a:ext cx="7579519" cy="32778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Third, Galileo was the first person to discover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the moons of Jupiter.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His publication on the moons of Jupiter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is an early example of research that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includes the underlying data in the publication. </a:t>
            </a:r>
          </a:p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This is one of the core ideas and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requirements for scientific reproducibility. </a:t>
            </a:r>
          </a:p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Reproducibility is one of the main focuses of our project.</a:t>
            </a:r>
          </a:p>
          <a:p>
            <a:pPr defTabSz="685800"/>
            <a:endParaRPr lang="en-GB" sz="675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280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4298132" y="456993"/>
            <a:ext cx="4845868" cy="44152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271" y="1561012"/>
            <a:ext cx="3327277" cy="2995678"/>
          </a:xfrm>
        </p:spPr>
        <p:txBody>
          <a:bodyPr/>
          <a:lstStyle/>
          <a:p>
            <a:r>
              <a:rPr lang="en-US" sz="4400" dirty="0"/>
              <a:t>Thank you to our Global  Sponsors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B9CB78-EB2C-485A-A534-23CB2A7DB637}"/>
              </a:ext>
            </a:extLst>
          </p:cNvPr>
          <p:cNvGrpSpPr/>
          <p:nvPr/>
        </p:nvGrpSpPr>
        <p:grpSpPr>
          <a:xfrm>
            <a:off x="4572000" y="670895"/>
            <a:ext cx="3470553" cy="4201343"/>
            <a:chOff x="4559900" y="828282"/>
            <a:chExt cx="3470553" cy="4201343"/>
          </a:xfrm>
        </p:grpSpPr>
        <p:pic>
          <p:nvPicPr>
            <p:cNvPr id="14" name="Picture 13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8865F8BA-3D32-4EE4-BE18-5E59E46D5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7C85C844-2017-402D-9133-AC35B4A88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537E92-8B4F-4DE4-9441-21DA4A34802F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19531D-001D-4FD3-961C-18F94D18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20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5C08F636-D7B3-445E-8BF7-35D2314FD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EF1914E-0EE8-418F-B1C3-A6798B99E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FC6A207-8F09-4314-A76C-E0A14EB72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18" name="Picture 1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211814D-A579-4726-8ED6-E999D7572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628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2" y="1054219"/>
            <a:ext cx="9141619" cy="340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2654274" y="4588398"/>
            <a:ext cx="4235868" cy="46166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defTabSz="914378"/>
            <a:r>
              <a:rPr lang="en-GB" sz="2400" dirty="0">
                <a:solidFill>
                  <a:srgbClr val="000000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86497" y="204112"/>
            <a:ext cx="9144000" cy="61436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What is a Jupyter Notebook?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0" y="671"/>
            <a:ext cx="9138911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8538" y="2249844"/>
            <a:ext cx="7536810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GB" sz="3999" dirty="0">
                <a:solidFill>
                  <a:srgbClr val="000000"/>
                </a:solidFill>
                <a:latin typeface="Segoe UI"/>
              </a:rPr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56" y="2571750"/>
            <a:ext cx="3245845" cy="1153537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4400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55" y="165396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182" y="3336598"/>
            <a:ext cx="1241920" cy="1241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973" y="3641603"/>
            <a:ext cx="772230" cy="70202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3690399" y="2753232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6840395" y="2753232"/>
            <a:ext cx="175856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  <a:endParaRPr lang="en-US" sz="1200" b="0" i="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5330926" y="2753232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200" b="0" i="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3690680" y="4543933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5255604" y="4543933"/>
            <a:ext cx="182469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7080295" y="4543933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3927729" y="3336598"/>
            <a:ext cx="450313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559" y="1653963"/>
            <a:ext cx="1124092" cy="11240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3350623" y="478340"/>
            <a:ext cx="5590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00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5304736" y="3983988"/>
            <a:ext cx="1564924" cy="440471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214" y="1617857"/>
            <a:ext cx="1133162" cy="11331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5671208" y="3572221"/>
            <a:ext cx="938936" cy="343402"/>
            <a:chOff x="5522708" y="4176246"/>
            <a:chExt cx="1088791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45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2083-8212-FA43-8001-6FE1E72A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Evaluations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7CB9D78-66AA-4344-9B7E-176149F3C519}"/>
              </a:ext>
            </a:extLst>
          </p:cNvPr>
          <p:cNvGraphicFramePr/>
          <p:nvPr/>
        </p:nvGraphicFramePr>
        <p:xfrm>
          <a:off x="-12319" y="2446262"/>
          <a:ext cx="1602900" cy="106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20FCA65-12AD-EA46-BFF2-EEB8681BB66C}"/>
              </a:ext>
            </a:extLst>
          </p:cNvPr>
          <p:cNvGraphicFramePr/>
          <p:nvPr/>
        </p:nvGraphicFramePr>
        <p:xfrm>
          <a:off x="-12319" y="3572261"/>
          <a:ext cx="1602900" cy="106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C4109F-FEDB-D84F-889B-E6FC658C68CD}"/>
              </a:ext>
            </a:extLst>
          </p:cNvPr>
          <p:cNvSpPr txBox="1">
            <a:spLocks/>
          </p:cNvSpPr>
          <p:nvPr/>
        </p:nvSpPr>
        <p:spPr>
          <a:xfrm>
            <a:off x="108354" y="1619988"/>
            <a:ext cx="6330950" cy="3905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https://www.surveymonkey.com/r/H87C3Q9</a:t>
            </a:r>
            <a:endParaRPr lang="en-US" dirty="0">
              <a:solidFill>
                <a:schemeClr val="accent2"/>
              </a:solidFill>
              <a:latin typeface="+mn-lt"/>
              <a:cs typeface="Segoe UI Semibold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88BC40-12D0-8349-B02C-94D70410C4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233" r="7711"/>
          <a:stretch/>
        </p:blipFill>
        <p:spPr>
          <a:xfrm>
            <a:off x="6441328" y="0"/>
            <a:ext cx="27047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CB08A5-2595-5949-8829-9D485CCDA78A}"/>
              </a:ext>
            </a:extLst>
          </p:cNvPr>
          <p:cNvSpPr/>
          <p:nvPr/>
        </p:nvSpPr>
        <p:spPr>
          <a:xfrm rot="16200000">
            <a:off x="4955381" y="1483919"/>
            <a:ext cx="5143500" cy="2175653"/>
          </a:xfrm>
          <a:prstGeom prst="rect">
            <a:avLst/>
          </a:prstGeom>
          <a:gradFill>
            <a:gsLst>
              <a:gs pos="0">
                <a:schemeClr val="tx1">
                  <a:alpha val="6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piece, black, hand, white&#10;&#10;Description automatically generated">
            <a:extLst>
              <a:ext uri="{FF2B5EF4-FFF2-40B4-BE49-F238E27FC236}">
                <a16:creationId xmlns:a16="http://schemas.microsoft.com/office/drawing/2014/main" id="{D634DEA3-751E-4BA8-BBC9-DB847E5A4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34956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8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96D0-4577-428F-981D-9B147F98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862" y="462817"/>
            <a:ext cx="6094276" cy="614029"/>
          </a:xfrm>
        </p:spPr>
        <p:txBody>
          <a:bodyPr/>
          <a:lstStyle/>
          <a:p>
            <a:r>
              <a:rPr lang="en-GB" dirty="0"/>
              <a:t>PowerShell Conference EU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F2AD5-AE2C-4B6A-A5F7-DF46401BBAAA}"/>
              </a:ext>
            </a:extLst>
          </p:cNvPr>
          <p:cNvSpPr txBox="1"/>
          <p:nvPr/>
        </p:nvSpPr>
        <p:spPr>
          <a:xfrm>
            <a:off x="995264" y="1499118"/>
            <a:ext cx="70290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All the videos for the Virtual European PowerShell conference have been uploaded and are available for your viewing please at</a:t>
            </a:r>
          </a:p>
          <a:p>
            <a:endParaRPr lang="en-GB" sz="2400" dirty="0"/>
          </a:p>
          <a:p>
            <a:endParaRPr lang="en-GB" sz="2400" dirty="0"/>
          </a:p>
          <a:p>
            <a:pPr algn="ctr"/>
            <a:r>
              <a:rPr lang="en-GB" sz="2400" dirty="0" err="1">
                <a:hlinkClick r:id="rId2"/>
              </a:rPr>
              <a:t>PowerShell.love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26659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049759">
            <a:off x="551984" y="1435121"/>
            <a:ext cx="5130570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4784" y="971550"/>
            <a:ext cx="2021162" cy="35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394" y="1517057"/>
            <a:ext cx="8481212" cy="390525"/>
          </a:xfrm>
        </p:spPr>
        <p:txBody>
          <a:bodyPr/>
          <a:lstStyle/>
          <a:p>
            <a:r>
              <a:rPr lang="en-US" sz="3200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394" y="2312971"/>
            <a:ext cx="5336942" cy="2180652"/>
          </a:xfrm>
        </p:spPr>
        <p:txBody>
          <a:bodyPr/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2800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5809301" y="1907583"/>
            <a:ext cx="2552080" cy="252725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4504" y="3328736"/>
            <a:ext cx="8379452" cy="1646420"/>
          </a:xfrm>
        </p:spPr>
        <p:txBody>
          <a:bodyPr/>
          <a:lstStyle/>
          <a:p>
            <a:pPr fontAlgn="base"/>
            <a:r>
              <a:rPr lang="en-US" sz="1400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400" dirty="0"/>
            </a:br>
            <a:endParaRPr lang="en-US" sz="1400" dirty="0"/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"/>
            <a:ext cx="914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38350"/>
            <a:ext cx="8804275" cy="1066800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152A43-8412-4C69-9A7D-5AE659389CF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00" y="238539"/>
            <a:ext cx="4584129" cy="3606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1" y="495400"/>
            <a:ext cx="3916017" cy="41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D67E7E8-831A-4B4E-8225-0499D2779C63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38816"/>
            <a:ext cx="8804189" cy="1065869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2337326" y="4563538"/>
            <a:ext cx="4698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hlinkClick r:id="rId2"/>
              </a:rPr>
              <a:t>https://en.wikipedia.org/wiki/Houston,_we_have_a_problem</a:t>
            </a:r>
            <a:endParaRPr lang="en-GB" sz="135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BB8078-E59D-44C4-929F-455805E8748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508409" cy="1449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409" y="0"/>
            <a:ext cx="2977550" cy="147608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571" y="1371601"/>
            <a:ext cx="2613983" cy="18671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813" y="0"/>
            <a:ext cx="2664824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4084"/>
            <a:ext cx="3248243" cy="1935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" y="3205516"/>
            <a:ext cx="4418601" cy="168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47" y="3189572"/>
            <a:ext cx="4721453" cy="1830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60" y="3246034"/>
            <a:ext cx="3484784" cy="1741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310" y="1182895"/>
            <a:ext cx="3789514" cy="231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508409" cy="1449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409" y="0"/>
            <a:ext cx="2977550" cy="147608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017" y="1371601"/>
            <a:ext cx="2613983" cy="18671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813" y="0"/>
            <a:ext cx="2664824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4084"/>
            <a:ext cx="3248243" cy="1935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60" y="3246034"/>
            <a:ext cx="3484784" cy="1741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310" y="1182895"/>
            <a:ext cx="3789514" cy="231652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2882309" y="143248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5869053" y="12642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8544041" y="100540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8611667" y="1468965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47" y="3189572"/>
            <a:ext cx="4721453" cy="18307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5955706" y="3366089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8530129" y="336912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" y="3205516"/>
            <a:ext cx="4418601" cy="168784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3798608" y="3366089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2319588" y="164094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EA231825-178D-4520-9AAC-1CFE5E3A426B}"/>
              </a:ext>
            </a:extLst>
          </p:cNvPr>
          <p:cNvSpPr txBox="1">
            <a:spLocks/>
          </p:cNvSpPr>
          <p:nvPr/>
        </p:nvSpPr>
        <p:spPr>
          <a:xfrm>
            <a:off x="0" y="4893361"/>
            <a:ext cx="9143999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4615</TotalTime>
  <Words>916</Words>
  <Application>Microsoft Office PowerPoint</Application>
  <PresentationFormat>On-screen Show (16:9)</PresentationFormat>
  <Paragraphs>92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AppleStorm</vt:lpstr>
      <vt:lpstr>Arial</vt:lpstr>
      <vt:lpstr>Calibri</vt:lpstr>
      <vt:lpstr>Calibri Light</vt:lpstr>
      <vt:lpstr>gatebase Medium</vt:lpstr>
      <vt:lpstr>Roboto</vt:lpstr>
      <vt:lpstr>Roboto Medium</vt:lpstr>
      <vt:lpstr>Segoe UI</vt:lpstr>
      <vt:lpstr>Segoe UI Light</vt:lpstr>
      <vt:lpstr>Segoe UI Semibold</vt:lpstr>
      <vt:lpstr>Segoe UI Semilight</vt:lpstr>
      <vt:lpstr>PASS 2013_SpeakerTemplate_16x9</vt:lpstr>
      <vt:lpstr>Office Theme</vt:lpstr>
      <vt:lpstr>Notebooks in Azure Data Studio for the DBA</vt:lpstr>
      <vt:lpstr>PowerPoint Presentation</vt:lpstr>
      <vt:lpstr>Explore your PASS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Evaluations</vt:lpstr>
      <vt:lpstr>PowerShell Conference EU</vt:lpstr>
      <vt:lpstr>PowerPoint Presentation</vt:lpstr>
      <vt:lpstr>Missed PASS Summit 2019?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907</cp:revision>
  <dcterms:created xsi:type="dcterms:W3CDTF">2013-07-12T18:23:55Z</dcterms:created>
  <dcterms:modified xsi:type="dcterms:W3CDTF">2020-05-30T05:33:00Z</dcterms:modified>
</cp:coreProperties>
</file>